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51EAE0-B0F4-4D3F-AE34-4E800EE8FEB8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1E8985-9C3D-4CF9-99DE-E357E5F0994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480" y="428604"/>
            <a:ext cx="6282712" cy="1472184"/>
          </a:xfrm>
        </p:spPr>
        <p:txBody>
          <a:bodyPr>
            <a:noAutofit/>
          </a:bodyPr>
          <a:lstStyle/>
          <a:p>
            <a:pPr algn="ctr"/>
            <a:r>
              <a:rPr lang="hi-IN" sz="9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66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सुस्वागतम्</a:t>
            </a:r>
            <a:endParaRPr lang="en-IN" sz="9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0066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643866" cy="4714908"/>
          </a:xfrm>
        </p:spPr>
        <p:txBody>
          <a:bodyPr>
            <a:normAutofit/>
          </a:bodyPr>
          <a:lstStyle/>
          <a:p>
            <a:pPr algn="ctr"/>
            <a:r>
              <a:rPr lang="hi-IN" sz="4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श्री छत्रपती शिवाजी महाविदयालय, उमरगा.</a:t>
            </a:r>
            <a:br>
              <a:rPr lang="hi-IN" sz="4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i-IN" sz="4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जि. उस्मानाबाद.</a:t>
            </a:r>
            <a:br>
              <a:rPr lang="hi-IN" sz="4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i-IN" sz="4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समाजशास्त्र विभाग.</a:t>
            </a:r>
            <a:br>
              <a:rPr lang="hi-IN" sz="4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i-IN" sz="4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प्रा. पी.डी. पाटील</a:t>
            </a:r>
            <a:br>
              <a:rPr lang="hi-IN" sz="4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hi-IN" sz="4000" b="1" spc="50" dirty="0" smtClean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समाजशास्त्र विभाग प्रमूख</a:t>
            </a:r>
            <a:endParaRPr lang="en-IN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166" y="1357298"/>
            <a:ext cx="6286544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i-IN" sz="4000" b="1" cap="all" dirty="0" smtClean="0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बी.ए. प्रथम वर्ष</a:t>
            </a:r>
          </a:p>
          <a:p>
            <a:pPr algn="ctr"/>
            <a:r>
              <a:rPr lang="hi-IN" sz="4000" b="1" cap="all" dirty="0" smtClean="0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पेपर क्र - ०२</a:t>
            </a:r>
          </a:p>
          <a:p>
            <a:pPr algn="ctr"/>
            <a:r>
              <a:rPr lang="hi-IN" sz="4000" b="1" cap="all" dirty="0" smtClean="0">
                <a:ln/>
                <a:solidFill>
                  <a:schemeClr val="accent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व्यक्ती आणि समाज</a:t>
            </a:r>
            <a:endParaRPr lang="en-IN" sz="4000" b="1" cap="all" dirty="0">
              <a:ln/>
              <a:solidFill>
                <a:schemeClr val="accent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571480"/>
            <a:ext cx="7498080" cy="53578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i-IN" sz="51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संस्कृती - (</a:t>
            </a:r>
            <a:r>
              <a:rPr lang="en-IN" sz="51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Culture)</a:t>
            </a:r>
          </a:p>
          <a:p>
            <a:pPr algn="just">
              <a:lnSpc>
                <a:spcPct val="170000"/>
              </a:lnSpc>
              <a:buNone/>
            </a:pPr>
            <a:r>
              <a:rPr lang="hi-IN" sz="3400" b="1" dirty="0" smtClean="0">
                <a:solidFill>
                  <a:srgbClr val="FF0000"/>
                </a:solidFill>
              </a:rPr>
              <a:t>प्रस्तावना</a:t>
            </a:r>
            <a:r>
              <a:rPr lang="hi-IN" sz="3400" dirty="0" smtClean="0"/>
              <a:t> -</a:t>
            </a:r>
            <a:r>
              <a:rPr lang="en-US" sz="3400" dirty="0" smtClean="0"/>
              <a:t> </a:t>
            </a:r>
            <a:r>
              <a:rPr lang="hi-IN" sz="3400" b="1" dirty="0" smtClean="0">
                <a:solidFill>
                  <a:schemeClr val="accent2">
                    <a:lumMod val="75000"/>
                  </a:schemeClr>
                </a:solidFill>
              </a:rPr>
              <a:t>संस्कृती ही समाजशास्त्रातील एक महत्वपुर्ण संकल्पना आहे. मानवी समाजाची जीवन जगण्याची रित किंवा पध्दती म्हणजे संस्कृती होय.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i-IN" sz="3400" b="1" dirty="0" smtClean="0">
                <a:solidFill>
                  <a:schemeClr val="accent2">
                    <a:lumMod val="75000"/>
                  </a:schemeClr>
                </a:solidFill>
              </a:rPr>
              <a:t>प्रत्येक मानवी समाजाला एक वेगळी संस्कृती असते. केवळ संस्कृतीमुळेच मानव प्राणी व मानवेत्तर प्राणी यांच्यात भेद केला जातो.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i-IN" sz="3400" b="1" dirty="0" smtClean="0">
                <a:solidFill>
                  <a:schemeClr val="accent2">
                    <a:lumMod val="75000"/>
                  </a:schemeClr>
                </a:solidFill>
              </a:rPr>
              <a:t>मनुष्य ज्या समुहात राहतो. त्या समुहाची नियमने त्याच्यावर बंधनकारक असतात. याउलट मानवेत्तर प्राण्याचे जीवन अधिक मुक्त व स्वच्छंदी असते.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i-IN" sz="3400" b="1" dirty="0" smtClean="0">
                <a:solidFill>
                  <a:schemeClr val="accent2">
                    <a:lumMod val="75000"/>
                  </a:schemeClr>
                </a:solidFill>
              </a:rPr>
              <a:t>मनुष्य प्राणी मात्र समाजातील बंधने मुल्ये, आचार, विचार, जीवनपध्दती, वेशभूषा, नितीमुल्ये यांना अनुसरून जीवन जगत असतो त्यातुनच मानवाची एक संस्कृती निर्माण होते.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i-IN" sz="3400" b="1" dirty="0" smtClean="0">
                <a:solidFill>
                  <a:schemeClr val="accent2">
                    <a:lumMod val="75000"/>
                  </a:schemeClr>
                </a:solidFill>
              </a:rPr>
              <a:t>त्याचा समाजशास्त्रीदृष्टीकोनातून अभ्यास केला जातो. मानवी समाजाने निर्माण केलेल्या मुर्त आणि अमुर्त बाबीचा समावेश संस्कृतीमध्ये होतो. त्याचे हस्तांतरण, एका पिढीकडून दुसऱ्या पिढीकडे होत असते.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i-IN" sz="3400" b="1" dirty="0" smtClean="0">
                <a:solidFill>
                  <a:schemeClr val="accent2">
                    <a:lumMod val="75000"/>
                  </a:schemeClr>
                </a:solidFill>
              </a:rPr>
              <a:t>त्याआधारेच मानवाने आपल्या सामाजिक जीवनात अत्यंत क्रांतीकारक प्रगती केलेली दिसून येते व त्यातूनच मानवी जीवन सूखी व समृध्द बनत गेल्याचे दिसून येते.</a:t>
            </a:r>
            <a:endParaRPr lang="en-IN" sz="3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214290"/>
            <a:ext cx="735811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संस्कृतीचा </a:t>
            </a:r>
            <a:r>
              <a:rPr lang="hi-IN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अर्थ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hi-IN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/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hi-IN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व्याख्या</a:t>
            </a:r>
            <a:r>
              <a:rPr lang="en-U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:-</a:t>
            </a:r>
            <a:endParaRPr lang="hi-IN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marL="457200" indent="-457200" algn="just">
              <a:lnSpc>
                <a:spcPct val="150000"/>
              </a:lnSpc>
              <a:buAutoNum type="hindiNumParenR"/>
            </a:pP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डॉ</a:t>
            </a: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. इरावती कर्वे  :- "मनुष्य समाजाची डोळयांना दिसणारी </a:t>
            </a: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भौतिक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वस्तूरूप </a:t>
            </a: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निर्मिती व डोळयांना न दिसणारी पण विचारांना आकलन होणारी मनोमय सृष्टी म्हणजे संस्कृती </a:t>
            </a: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होय“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 algn="just">
              <a:lnSpc>
                <a:spcPct val="150000"/>
              </a:lnSpc>
              <a:buAutoNum type="hindiNumParenR"/>
            </a:pPr>
            <a:endParaRPr lang="hi-IN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२) एडवर्ड टायलर :- ''समाजाचा एक घटक म्हणून मानवाने नितीतत्वे, कायदा, रूढी, सवयी व इतर </a:t>
            </a: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कौशल्याची </a:t>
            </a: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व कृतीची संयुक्ती म्हणजे संस्कृती </a:t>
            </a: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होय.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</a:p>
          <a:p>
            <a:pPr algn="just">
              <a:lnSpc>
                <a:spcPct val="150000"/>
              </a:lnSpc>
            </a:pPr>
            <a:endParaRPr lang="hi-IN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३) मॅलिनोवस्की :- ''संस्कृती असा एक जीवनमार्ग आहे की, ज्या आधारे मानव आपल्या मुलभूत अशा जैविक आणि मानसिक गरजा, इतर पुरक उद्दीष्टे वा हेतु साध्य करतो आणि स्वातंत्र बनतो</a:t>
            </a:r>
            <a:r>
              <a:rPr lang="hi-IN" sz="20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”</a:t>
            </a:r>
            <a:endParaRPr lang="en-IN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428605"/>
            <a:ext cx="77867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संस्कृतीची </a:t>
            </a:r>
            <a:r>
              <a:rPr lang="hi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वैशिष्ट्ये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:-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hi-IN" sz="2400" b="1" dirty="0" smtClean="0">
                <a:solidFill>
                  <a:schemeClr val="accent6">
                    <a:lumMod val="75000"/>
                  </a:schemeClr>
                </a:solidFill>
              </a:rPr>
              <a:t>१) सार्वत्रिकता</a:t>
            </a:r>
          </a:p>
          <a:p>
            <a:pPr algn="just">
              <a:lnSpc>
                <a:spcPct val="150000"/>
              </a:lnSpc>
            </a:pPr>
            <a:r>
              <a:rPr lang="hi-IN" sz="2400" b="1" dirty="0" smtClean="0">
                <a:solidFill>
                  <a:schemeClr val="accent6">
                    <a:lumMod val="75000"/>
                  </a:schemeClr>
                </a:solidFill>
              </a:rPr>
              <a:t>२) संस्कृती शिकावी लागते</a:t>
            </a:r>
          </a:p>
          <a:p>
            <a:pPr algn="just">
              <a:lnSpc>
                <a:spcPct val="150000"/>
              </a:lnSpc>
            </a:pPr>
            <a:r>
              <a:rPr lang="hi-IN" sz="2400" b="1" dirty="0" smtClean="0">
                <a:solidFill>
                  <a:schemeClr val="accent6">
                    <a:lumMod val="75000"/>
                  </a:schemeClr>
                </a:solidFill>
              </a:rPr>
              <a:t>३) संस्कृती हस्तांतरीत होते</a:t>
            </a:r>
          </a:p>
          <a:p>
            <a:pPr algn="just">
              <a:lnSpc>
                <a:spcPct val="150000"/>
              </a:lnSpc>
            </a:pPr>
            <a:r>
              <a:rPr lang="hi-IN" sz="2400" b="1" dirty="0" smtClean="0">
                <a:solidFill>
                  <a:schemeClr val="accent6">
                    <a:lumMod val="75000"/>
                  </a:schemeClr>
                </a:solidFill>
              </a:rPr>
              <a:t>४) संचयनशिलता</a:t>
            </a:r>
          </a:p>
          <a:p>
            <a:pPr algn="just">
              <a:lnSpc>
                <a:spcPct val="150000"/>
              </a:lnSpc>
            </a:pPr>
            <a:r>
              <a:rPr lang="hi-IN" sz="2400" b="1" dirty="0" smtClean="0">
                <a:solidFill>
                  <a:schemeClr val="accent6">
                    <a:lumMod val="75000"/>
                  </a:schemeClr>
                </a:solidFill>
              </a:rPr>
              <a:t>५) संस्कृती मानव निर्मित असते</a:t>
            </a:r>
          </a:p>
          <a:p>
            <a:pPr algn="just">
              <a:lnSpc>
                <a:spcPct val="150000"/>
              </a:lnSpc>
            </a:pPr>
            <a:r>
              <a:rPr lang="hi-IN" sz="2400" b="1" dirty="0" smtClean="0">
                <a:solidFill>
                  <a:schemeClr val="accent6">
                    <a:lumMod val="75000"/>
                  </a:schemeClr>
                </a:solidFill>
              </a:rPr>
              <a:t>६) संस्कृती परिवर्तनशिल असते</a:t>
            </a:r>
          </a:p>
          <a:p>
            <a:pPr algn="just">
              <a:lnSpc>
                <a:spcPct val="150000"/>
              </a:lnSpc>
            </a:pPr>
            <a:r>
              <a:rPr lang="hi-IN" sz="2400" b="1" dirty="0" smtClean="0">
                <a:solidFill>
                  <a:schemeClr val="accent6">
                    <a:lumMod val="75000"/>
                  </a:schemeClr>
                </a:solidFill>
              </a:rPr>
              <a:t>७) संस्कृती गरजपूर्तीचे साधन असते</a:t>
            </a:r>
          </a:p>
          <a:p>
            <a:pPr algn="just">
              <a:lnSpc>
                <a:spcPct val="150000"/>
              </a:lnSpc>
            </a:pPr>
            <a:r>
              <a:rPr lang="hi-IN" sz="2400" b="1" dirty="0" smtClean="0">
                <a:solidFill>
                  <a:schemeClr val="accent6">
                    <a:lumMod val="75000"/>
                  </a:schemeClr>
                </a:solidFill>
              </a:rPr>
              <a:t>८) संस्कृती भिन्नता.</a:t>
            </a:r>
            <a:endParaRPr lang="en-IN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संस्कृतीचे </a:t>
            </a:r>
            <a:r>
              <a:rPr lang="hi-IN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प्रकार</a:t>
            </a:r>
            <a:r>
              <a:rPr lang="en-US" sz="3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:-</a:t>
            </a:r>
            <a:endParaRPr lang="hi-IN" sz="360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hi-IN" b="1" dirty="0" smtClean="0">
                <a:solidFill>
                  <a:schemeClr val="bg2">
                    <a:lumMod val="50000"/>
                  </a:schemeClr>
                </a:solidFill>
              </a:rPr>
              <a:t>१</a:t>
            </a:r>
            <a:r>
              <a:rPr lang="hi-IN" sz="2800" b="1" dirty="0" smtClean="0">
                <a:solidFill>
                  <a:schemeClr val="bg2">
                    <a:lumMod val="50000"/>
                  </a:schemeClr>
                </a:solidFill>
              </a:rPr>
              <a:t>) भौतिक संस्कृती</a:t>
            </a:r>
          </a:p>
          <a:p>
            <a:pPr>
              <a:buNone/>
            </a:pPr>
            <a:r>
              <a:rPr lang="hi-IN" sz="2800" b="1" dirty="0" smtClean="0">
                <a:solidFill>
                  <a:schemeClr val="bg2">
                    <a:lumMod val="50000"/>
                  </a:schemeClr>
                </a:solidFill>
              </a:rPr>
              <a:t>२) अभौतिक संस्कृती</a:t>
            </a:r>
            <a:endParaRPr lang="en-IN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3643314"/>
            <a:ext cx="6429420" cy="178595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hi-IN" sz="9600" b="1" dirty="0" smtClean="0">
                <a:ln/>
                <a:solidFill>
                  <a:schemeClr val="accent3"/>
                </a:solidFill>
              </a:rPr>
              <a:t>धन्यवाद</a:t>
            </a:r>
            <a:endParaRPr lang="en-IN" sz="96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315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सुस्वागतम्</vt:lpstr>
      <vt:lpstr>श्री छत्रपती शिवाजी महाविदयालय, उमरगा. जि. उस्मानाबाद. समाजशास्त्र विभाग. प्रा. पी.डी. पाटील समाजशास्त्र विभाग प्रमूख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</cp:revision>
  <dcterms:created xsi:type="dcterms:W3CDTF">2019-12-19T07:42:09Z</dcterms:created>
  <dcterms:modified xsi:type="dcterms:W3CDTF">2019-12-19T10:49:23Z</dcterms:modified>
</cp:coreProperties>
</file>